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86" r:id="rId5"/>
    <p:sldId id="261" r:id="rId6"/>
    <p:sldId id="262" r:id="rId7"/>
    <p:sldId id="283" r:id="rId8"/>
    <p:sldId id="264" r:id="rId9"/>
    <p:sldId id="265" r:id="rId10"/>
    <p:sldId id="266" r:id="rId11"/>
    <p:sldId id="284" r:id="rId12"/>
    <p:sldId id="267" r:id="rId13"/>
    <p:sldId id="268" r:id="rId14"/>
    <p:sldId id="269" r:id="rId15"/>
    <p:sldId id="285" r:id="rId16"/>
    <p:sldId id="270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2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248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8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8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81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73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68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5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6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02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EACB-0A4E-4D92-9A92-484B6A3DBCE0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1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2EACB-0A4E-4D92-9A92-484B6A3DBCE0}" type="datetimeFigureOut">
              <a:rPr lang="en-US" smtClean="0"/>
              <a:t>9/4/2019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5BB39-BF9E-4C7E-93CC-3424291C2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53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ky.edu/~keen/help/installingpython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A First Look at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Taken from notes by Dr. Neil Moore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0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Syntax is the set of rules that say how to write statements in the language</a:t>
            </a:r>
          </a:p>
          <a:p>
            <a:pPr lvl="1"/>
            <a:r>
              <a:rPr lang="en-US" dirty="0" smtClean="0"/>
              <a:t>Misspelling, incorrect punctuation, words in the wrong order, etc. are syntax errors </a:t>
            </a:r>
          </a:p>
          <a:p>
            <a:pPr lvl="1"/>
            <a:r>
              <a:rPr lang="en-US" dirty="0" smtClean="0"/>
              <a:t>Humans can probably figure out what you meant when you have syntax errors in English (e.g., text messages – misspellings, missing words, no punctuation, etc. but we can still understand them)</a:t>
            </a:r>
          </a:p>
          <a:p>
            <a:pPr lvl="1"/>
            <a:r>
              <a:rPr lang="en-US" dirty="0"/>
              <a:t>Programming languages are very rigid about syntax rules – if one exists, the interpreting stops!</a:t>
            </a:r>
          </a:p>
          <a:p>
            <a:pPr lvl="1"/>
            <a:r>
              <a:rPr lang="en-US" dirty="0" smtClean="0"/>
              <a:t>For computers, getting the meaning if the syntax is wrong is nearly impossible!</a:t>
            </a:r>
          </a:p>
        </p:txBody>
      </p:sp>
    </p:spTree>
    <p:extLst>
      <p:ext uri="{BB962C8B-B14F-4D97-AF65-F5344CB8AC3E}">
        <p14:creationId xmlns:p14="http://schemas.microsoft.com/office/powerpoint/2010/main" val="31547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interpreter will give you an error message for the first syntax error.</a:t>
            </a:r>
          </a:p>
          <a:p>
            <a:pPr lvl="1"/>
            <a:r>
              <a:rPr lang="en-US" dirty="0" smtClean="0"/>
              <a:t>Translator programs are NOT “smart” .  Their indication of </a:t>
            </a:r>
            <a:r>
              <a:rPr lang="en-US" b="1" dirty="0" smtClean="0"/>
              <a:t>where</a:t>
            </a:r>
            <a:r>
              <a:rPr lang="en-US" dirty="0" smtClean="0"/>
              <a:t> they think the error is </a:t>
            </a:r>
            <a:r>
              <a:rPr lang="en-US" dirty="0" err="1" smtClean="0"/>
              <a:t>is</a:t>
            </a:r>
            <a:r>
              <a:rPr lang="en-US" dirty="0" smtClean="0"/>
              <a:t> not always right.  </a:t>
            </a:r>
          </a:p>
          <a:p>
            <a:pPr lvl="1"/>
            <a:r>
              <a:rPr lang="en-US" dirty="0" smtClean="0"/>
              <a:t>If they say it’s in line 10, make sure to look in line 9 or 8 or 7 …</a:t>
            </a:r>
          </a:p>
          <a:p>
            <a:pPr lvl="1"/>
            <a:r>
              <a:rPr lang="en-US" dirty="0" smtClean="0"/>
              <a:t>Don’t bother to look </a:t>
            </a:r>
            <a:r>
              <a:rPr lang="en-US" b="1" dirty="0" smtClean="0"/>
              <a:t>after</a:t>
            </a:r>
            <a:r>
              <a:rPr lang="en-US" dirty="0" smtClean="0"/>
              <a:t> the line they indicate (like line 11 or 12…).</a:t>
            </a:r>
          </a:p>
          <a:p>
            <a:pPr lvl="1"/>
            <a:r>
              <a:rPr lang="en-US" dirty="0" smtClean="0"/>
              <a:t>If there are comments between lines, skip those and look above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95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Also known as </a:t>
            </a:r>
            <a:r>
              <a:rPr lang="en-US" b="1" dirty="0" smtClean="0"/>
              <a:t>logic errors</a:t>
            </a:r>
            <a:endParaRPr lang="en-US" dirty="0" smtClean="0"/>
          </a:p>
          <a:p>
            <a:r>
              <a:rPr lang="en-US" dirty="0" smtClean="0"/>
              <a:t>Semantics = meaning</a:t>
            </a:r>
          </a:p>
          <a:p>
            <a:pPr lvl="1"/>
            <a:r>
              <a:rPr lang="en-US" dirty="0" smtClean="0"/>
              <a:t>The semantics of a program is what does it make the computer do when it is executed: what changes does it make in memory, what does it output…</a:t>
            </a:r>
          </a:p>
          <a:p>
            <a:r>
              <a:rPr lang="en-US" dirty="0" smtClean="0"/>
              <a:t>A semantics error is usually the program not doing what you </a:t>
            </a:r>
            <a:r>
              <a:rPr lang="en-US" b="1" dirty="0" smtClean="0"/>
              <a:t>want</a:t>
            </a:r>
            <a:r>
              <a:rPr lang="en-US" dirty="0" smtClean="0"/>
              <a:t> it to do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t always does what you </a:t>
            </a:r>
            <a:r>
              <a:rPr lang="en-US" b="1" dirty="0" smtClean="0"/>
              <a:t>tell</a:t>
            </a:r>
            <a:r>
              <a:rPr lang="en-US" dirty="0" smtClean="0"/>
              <a:t> it to!</a:t>
            </a:r>
          </a:p>
          <a:p>
            <a:pPr lvl="1"/>
            <a:r>
              <a:rPr lang="en-US" dirty="0" smtClean="0"/>
              <a:t>Maybe you multiplied instead of dividing</a:t>
            </a:r>
          </a:p>
          <a:p>
            <a:pPr lvl="1"/>
            <a:r>
              <a:rPr lang="en-US" dirty="0" smtClean="0"/>
              <a:t>Or you used the wrong variable or constant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95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interpreter </a:t>
            </a:r>
            <a:r>
              <a:rPr lang="en-US" b="1" dirty="0" smtClean="0"/>
              <a:t>won’t</a:t>
            </a:r>
            <a:r>
              <a:rPr lang="en-US" dirty="0" smtClean="0"/>
              <a:t> detect these for you!</a:t>
            </a:r>
          </a:p>
          <a:p>
            <a:r>
              <a:rPr lang="en-US" dirty="0" smtClean="0"/>
              <a:t>So how do we find them?</a:t>
            </a:r>
          </a:p>
          <a:p>
            <a:pPr lvl="1"/>
            <a:r>
              <a:rPr lang="en-US" dirty="0" smtClean="0"/>
              <a:t>Testing!</a:t>
            </a:r>
          </a:p>
          <a:p>
            <a:pPr lvl="1"/>
            <a:r>
              <a:rPr lang="en-US" dirty="0" smtClean="0"/>
              <a:t>Making a test plan: what to test, provided input, expected output.</a:t>
            </a:r>
          </a:p>
          <a:p>
            <a:pPr lvl="1"/>
            <a:r>
              <a:rPr lang="en-US" dirty="0" smtClean="0"/>
              <a:t>Coming up with a good set of test cases is one of the important parts of programming</a:t>
            </a:r>
          </a:p>
          <a:p>
            <a:pPr lvl="1"/>
            <a:r>
              <a:rPr lang="en-US" dirty="0" smtClean="0"/>
              <a:t>By writing up test cases, you have to dig in and understand the desired behavior of the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50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Run-time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These occur when  the program or interpreter encounters a situation it can’t handle</a:t>
            </a:r>
          </a:p>
          <a:p>
            <a:pPr lvl="1"/>
            <a:r>
              <a:rPr lang="en-US" dirty="0" smtClean="0"/>
              <a:t>Usually causes the program to halt with an error message, it “crashes”</a:t>
            </a:r>
          </a:p>
          <a:p>
            <a:pPr lvl="1"/>
            <a:r>
              <a:rPr lang="en-US" dirty="0" smtClean="0"/>
              <a:t>It’s not detected until the situation actually happens!</a:t>
            </a:r>
          </a:p>
          <a:p>
            <a:r>
              <a:rPr lang="en-US" dirty="0" smtClean="0"/>
              <a:t>Often caused by the environment (operating system):</a:t>
            </a:r>
          </a:p>
          <a:p>
            <a:pPr lvl="1"/>
            <a:r>
              <a:rPr lang="en-US" dirty="0" smtClean="0"/>
              <a:t>A file is not found</a:t>
            </a:r>
          </a:p>
          <a:p>
            <a:pPr lvl="1"/>
            <a:r>
              <a:rPr lang="en-US" dirty="0" smtClean="0"/>
              <a:t>Network connection closed</a:t>
            </a:r>
          </a:p>
          <a:p>
            <a:pPr lvl="1"/>
            <a:r>
              <a:rPr lang="en-US" dirty="0" smtClean="0"/>
              <a:t>A storage device runs out of room</a:t>
            </a:r>
          </a:p>
          <a:p>
            <a:r>
              <a:rPr lang="en-US" dirty="0" smtClean="0"/>
              <a:t>Sometimes they are caused by programming errors:</a:t>
            </a:r>
          </a:p>
          <a:p>
            <a:pPr lvl="1"/>
            <a:r>
              <a:rPr lang="en-US" dirty="0" smtClean="0"/>
              <a:t>Using a string where a number was expected</a:t>
            </a:r>
          </a:p>
          <a:p>
            <a:pPr lvl="1"/>
            <a:r>
              <a:rPr lang="en-US" dirty="0" smtClean="0"/>
              <a:t>Using an undefined variable</a:t>
            </a:r>
          </a:p>
          <a:p>
            <a:pPr lvl="1"/>
            <a:r>
              <a:rPr lang="en-US" dirty="0" smtClean="0"/>
              <a:t>Dividing by zero</a:t>
            </a:r>
          </a:p>
          <a:p>
            <a:r>
              <a:rPr lang="en-US" dirty="0" smtClean="0"/>
              <a:t>Some languages allow for catching and handling these errors by using </a:t>
            </a:r>
            <a:r>
              <a:rPr lang="en-US" b="1" dirty="0" smtClean="0"/>
              <a:t>exception handling</a:t>
            </a:r>
            <a:r>
              <a:rPr lang="en-US" dirty="0" smtClean="0"/>
              <a:t>   (We’ll do a bit at the end of the semester)</a:t>
            </a:r>
          </a:p>
        </p:txBody>
      </p:sp>
    </p:spTree>
    <p:extLst>
      <p:ext uri="{BB962C8B-B14F-4D97-AF65-F5344CB8AC3E}">
        <p14:creationId xmlns:p14="http://schemas.microsoft.com/office/powerpoint/2010/main" val="72652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Run-time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the present time, we will not worry about the errors caused by the environment</a:t>
            </a:r>
          </a:p>
          <a:p>
            <a:r>
              <a:rPr lang="en-US" dirty="0" smtClean="0"/>
              <a:t>If your program needs a positive number to operate correctly and the user inputs something else, right now it is </a:t>
            </a:r>
            <a:r>
              <a:rPr lang="en-US" b="1" dirty="0" smtClean="0"/>
              <a:t>alright</a:t>
            </a:r>
            <a:r>
              <a:rPr lang="en-US" dirty="0" smtClean="0"/>
              <a:t> for the program to crash </a:t>
            </a:r>
          </a:p>
          <a:p>
            <a:r>
              <a:rPr lang="en-US" dirty="0" smtClean="0"/>
              <a:t>Your documentation should state the expectations of the program</a:t>
            </a:r>
          </a:p>
          <a:p>
            <a:r>
              <a:rPr lang="en-US" dirty="0" smtClean="0"/>
              <a:t>As you learn more of the language, you will learn how to catch these errors in friendlier ways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75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fix the bugs in our program</a:t>
            </a:r>
          </a:p>
          <a:p>
            <a:pPr lvl="1"/>
            <a:r>
              <a:rPr lang="en-US" dirty="0" smtClean="0"/>
              <a:t>Syntax error: misspelled keyword</a:t>
            </a:r>
          </a:p>
          <a:p>
            <a:pPr lvl="1"/>
            <a:r>
              <a:rPr lang="en-US" dirty="0" smtClean="0"/>
              <a:t>Syntax error: name ‘Main’ not defined</a:t>
            </a:r>
          </a:p>
          <a:p>
            <a:pPr lvl="1"/>
            <a:r>
              <a:rPr lang="en-US" dirty="0" smtClean="0"/>
              <a:t>Semantic error: wrong constant for adding to x</a:t>
            </a:r>
          </a:p>
          <a:p>
            <a:pPr lvl="1"/>
            <a:r>
              <a:rPr lang="en-US" dirty="0"/>
              <a:t>Run-time error: input is a string, not a number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1154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variable is a “slot” or “holder” or “location” that refers to a value</a:t>
            </a:r>
          </a:p>
          <a:p>
            <a:pPr lvl="1"/>
            <a:r>
              <a:rPr lang="en-US" dirty="0" smtClean="0"/>
              <a:t>a and b were variables in our program</a:t>
            </a:r>
          </a:p>
          <a:p>
            <a:pPr lvl="1"/>
            <a:r>
              <a:rPr lang="en-US" dirty="0" smtClean="0"/>
              <a:t>A value is something like 42 or “Hello”</a:t>
            </a:r>
          </a:p>
          <a:p>
            <a:pPr lvl="1"/>
            <a:r>
              <a:rPr lang="en-US" dirty="0" smtClean="0"/>
              <a:t>Variables are stored in RAM</a:t>
            </a:r>
          </a:p>
          <a:p>
            <a:pPr lvl="1"/>
            <a:r>
              <a:rPr lang="en-US" dirty="0" smtClean="0"/>
              <a:t>They can refer to different values as the program runs (they are “able to vary”)</a:t>
            </a:r>
          </a:p>
          <a:p>
            <a:pPr lvl="2"/>
            <a:r>
              <a:rPr lang="en-US" b="1" dirty="0" smtClean="0"/>
              <a:t>Assignment</a:t>
            </a:r>
            <a:r>
              <a:rPr lang="en-US" dirty="0" smtClean="0"/>
              <a:t> (the equals sign) makes a variable refer to a new value</a:t>
            </a:r>
          </a:p>
          <a:p>
            <a:pPr lvl="1"/>
            <a:r>
              <a:rPr lang="en-US" dirty="0" smtClean="0"/>
              <a:t>A variable is a fundamental building block of most programming languages.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51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a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It has a name – one that means something</a:t>
            </a:r>
          </a:p>
          <a:p>
            <a:pPr lvl="1"/>
            <a:r>
              <a:rPr lang="en-US" dirty="0" smtClean="0"/>
              <a:t>Also called an “identifier”</a:t>
            </a:r>
          </a:p>
          <a:p>
            <a:r>
              <a:rPr lang="en-US" dirty="0" smtClean="0"/>
              <a:t>It has a value – what value is in the variable</a:t>
            </a:r>
          </a:p>
          <a:p>
            <a:pPr lvl="1"/>
            <a:r>
              <a:rPr lang="en-US" dirty="0" smtClean="0"/>
              <a:t>In Python, the value of a variable is an </a:t>
            </a:r>
            <a:r>
              <a:rPr lang="en-US" b="1" dirty="0" smtClean="0"/>
              <a:t>object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has a type – what </a:t>
            </a:r>
            <a:r>
              <a:rPr lang="en-US" b="1" dirty="0" smtClean="0"/>
              <a:t>kind</a:t>
            </a:r>
            <a:r>
              <a:rPr lang="en-US" dirty="0" smtClean="0"/>
              <a:t> of value</a:t>
            </a:r>
          </a:p>
          <a:p>
            <a:pPr lvl="1"/>
            <a:r>
              <a:rPr lang="en-US" dirty="0" smtClean="0"/>
              <a:t>Integer, string, floating-point number, </a:t>
            </a:r>
            <a:r>
              <a:rPr lang="en-US" dirty="0" err="1" smtClean="0"/>
              <a:t>boolean</a:t>
            </a:r>
            <a:r>
              <a:rPr lang="en-US" dirty="0" smtClean="0"/>
              <a:t>, …</a:t>
            </a:r>
          </a:p>
          <a:p>
            <a:r>
              <a:rPr lang="en-US" dirty="0" smtClean="0"/>
              <a:t>It has a scope – where in the program is the name valid or accessible?</a:t>
            </a:r>
          </a:p>
          <a:p>
            <a:pPr lvl="1"/>
            <a:r>
              <a:rPr lang="en-US" dirty="0" smtClean="0"/>
              <a:t>In Python, scope goes from the definition of the variable to the end of the block that the definition is in.</a:t>
            </a:r>
          </a:p>
          <a:p>
            <a:pPr lvl="1"/>
            <a:r>
              <a:rPr lang="en-US" dirty="0" smtClean="0"/>
              <a:t>Can have variables with the same name as long as their </a:t>
            </a:r>
            <a:r>
              <a:rPr lang="en-US" b="1" dirty="0" smtClean="0"/>
              <a:t>scopes</a:t>
            </a:r>
            <a:r>
              <a:rPr lang="en-US" dirty="0" smtClean="0"/>
              <a:t> don’t overlap.  They’re entirely unrelated variables!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230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identifier is a sequence of letters, digits and underscores (_) used as a label</a:t>
            </a:r>
          </a:p>
          <a:p>
            <a:pPr lvl="1"/>
            <a:r>
              <a:rPr lang="en-US" dirty="0" smtClean="0"/>
              <a:t>“Alphanumeric” characters (“A..Za..z0..9”)</a:t>
            </a:r>
          </a:p>
          <a:p>
            <a:pPr lvl="1"/>
            <a:r>
              <a:rPr lang="en-US" b="1" dirty="0" smtClean="0"/>
              <a:t>Case sensitive: </a:t>
            </a:r>
            <a:r>
              <a:rPr lang="en-US" dirty="0" smtClean="0"/>
              <a:t> students and Students and STUDENTS are all different labels in Python</a:t>
            </a:r>
          </a:p>
          <a:p>
            <a:pPr lvl="1"/>
            <a:r>
              <a:rPr lang="en-US" dirty="0" smtClean="0"/>
              <a:t>It cannot start with a digit (Python thinks that it is a number, although a badly formatted number)</a:t>
            </a:r>
          </a:p>
          <a:p>
            <a:pPr lvl="1"/>
            <a:r>
              <a:rPr lang="en-US" dirty="0" smtClean="0"/>
              <a:t>Cannot be a </a:t>
            </a:r>
            <a:r>
              <a:rPr lang="en-US" b="1" dirty="0" smtClean="0"/>
              <a:t>reserved word</a:t>
            </a:r>
            <a:r>
              <a:rPr lang="en-US" dirty="0" smtClean="0"/>
              <a:t> (if, while, else, etc.)</a:t>
            </a:r>
          </a:p>
          <a:p>
            <a:pPr lvl="2"/>
            <a:r>
              <a:rPr lang="en-US" dirty="0" smtClean="0"/>
              <a:t>These are usually dark blue in </a:t>
            </a:r>
            <a:r>
              <a:rPr lang="en-US" dirty="0" err="1" smtClean="0"/>
              <a:t>WingIDE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24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Python and </a:t>
            </a:r>
            <a:r>
              <a:rPr lang="en-US" dirty="0" err="1" smtClean="0"/>
              <a:t>WingIDE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Instructions for installing Python and </a:t>
            </a:r>
            <a:r>
              <a:rPr lang="en-US" dirty="0" err="1" smtClean="0"/>
              <a:t>WingIDE</a:t>
            </a:r>
            <a:r>
              <a:rPr lang="en-US" dirty="0" smtClean="0"/>
              <a:t> 101 are on the web page:</a:t>
            </a:r>
          </a:p>
          <a:p>
            <a:pPr marL="0" indent="0">
              <a:buNone/>
            </a:pPr>
            <a:r>
              <a:rPr lang="en-US" sz="2900" dirty="0" smtClean="0">
                <a:hlinkClick r:id="rId2"/>
              </a:rPr>
              <a:t>http://www.cs.uky.edu/~keen/help/installingpython.html</a:t>
            </a:r>
            <a:endParaRPr lang="en-US" sz="29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We’ll use </a:t>
            </a:r>
            <a:r>
              <a:rPr lang="en-US" dirty="0" err="1" smtClean="0"/>
              <a:t>WingIDE</a:t>
            </a:r>
            <a:r>
              <a:rPr lang="en-US" dirty="0" smtClean="0"/>
              <a:t> today.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Hint:  use a big font (18 or 20 point) for labs!  It is easier both for us and for your teammates to read it!  The simplest way is </a:t>
            </a:r>
            <a:r>
              <a:rPr lang="en-US" b="1" dirty="0" smtClean="0"/>
              <a:t>Control + plus </a:t>
            </a:r>
            <a:r>
              <a:rPr lang="en-US" dirty="0" smtClean="0"/>
              <a:t>to make bigger.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2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Valid examples:  x, size, name2, </a:t>
            </a:r>
            <a:r>
              <a:rPr lang="en-US" dirty="0" err="1" smtClean="0"/>
              <a:t>long_name</a:t>
            </a:r>
            <a:r>
              <a:rPr lang="en-US" dirty="0" smtClean="0"/>
              <a:t>, </a:t>
            </a:r>
            <a:r>
              <a:rPr lang="en-US" dirty="0" err="1" smtClean="0"/>
              <a:t>CamelCase</a:t>
            </a:r>
            <a:r>
              <a:rPr lang="en-US" dirty="0" smtClean="0"/>
              <a:t>, _ugly (can start with an underscore)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BAD:  2bad4u, no spaces, no-punctuation!</a:t>
            </a:r>
            <a:endParaRPr lang="en-US" dirty="0" smtClean="0"/>
          </a:p>
          <a:p>
            <a:r>
              <a:rPr lang="en-US" dirty="0" smtClean="0"/>
              <a:t>Just because it’s legal doesn’t mean it’s a good name.</a:t>
            </a:r>
          </a:p>
          <a:p>
            <a:pPr lvl="1"/>
            <a:r>
              <a:rPr lang="en-US" dirty="0" smtClean="0"/>
              <a:t>Avoid single-letter variables</a:t>
            </a:r>
          </a:p>
          <a:p>
            <a:pPr lvl="2"/>
            <a:r>
              <a:rPr lang="en-US" dirty="0" smtClean="0"/>
              <a:t>Except in loop counters or simple math equations</a:t>
            </a:r>
          </a:p>
          <a:p>
            <a:pPr lvl="1"/>
            <a:r>
              <a:rPr lang="en-US" dirty="0" smtClean="0"/>
              <a:t>And names like “thing” and “number” aren’t any better – they don’t say what they mean</a:t>
            </a:r>
          </a:p>
          <a:p>
            <a:pPr lvl="1"/>
            <a:r>
              <a:rPr lang="en-US" dirty="0" smtClean="0"/>
              <a:t>Better names are “</a:t>
            </a:r>
            <a:r>
              <a:rPr lang="en-US" dirty="0" err="1" smtClean="0"/>
              <a:t>lineCounter</a:t>
            </a:r>
            <a:r>
              <a:rPr lang="en-US" dirty="0" smtClean="0"/>
              <a:t>” or “</a:t>
            </a:r>
            <a:r>
              <a:rPr lang="en-US" dirty="0" err="1" smtClean="0"/>
              <a:t>num_students</a:t>
            </a:r>
            <a:r>
              <a:rPr lang="en-US" dirty="0" smtClean="0"/>
              <a:t>”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794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Assignment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Syntax: </a:t>
            </a:r>
            <a:r>
              <a:rPr lang="en-US" sz="2400" i="1" dirty="0" smtClean="0"/>
              <a:t>variable = expression</a:t>
            </a:r>
          </a:p>
          <a:p>
            <a:pPr lvl="1"/>
            <a:r>
              <a:rPr lang="en-US" sz="2400" dirty="0" smtClean="0"/>
              <a:t>Must be a single variable on the left (for now)</a:t>
            </a:r>
          </a:p>
          <a:p>
            <a:r>
              <a:rPr lang="en-US" sz="2400" dirty="0" smtClean="0"/>
              <a:t>Semantics:  Calculates the value of (</a:t>
            </a:r>
            <a:r>
              <a:rPr lang="en-US" sz="2400" b="1" dirty="0" smtClean="0"/>
              <a:t>evaluates</a:t>
            </a:r>
            <a:r>
              <a:rPr lang="en-US" sz="2400" dirty="0" smtClean="0"/>
              <a:t>) the right hand side (RHS) then uses that value to change (replace) the value of the variable on the left hand side (LHS).</a:t>
            </a:r>
          </a:p>
          <a:p>
            <a:r>
              <a:rPr lang="en-US" sz="2400" dirty="0" smtClean="0"/>
              <a:t>This statement is </a:t>
            </a:r>
            <a:r>
              <a:rPr lang="en-US" sz="2400" b="1" dirty="0" smtClean="0"/>
              <a:t>not</a:t>
            </a:r>
            <a:r>
              <a:rPr lang="en-US" sz="2400" dirty="0" smtClean="0"/>
              <a:t> the same thing as an equation in math!</a:t>
            </a:r>
          </a:p>
          <a:p>
            <a:pPr lvl="1"/>
            <a:r>
              <a:rPr lang="en-US" sz="2400" dirty="0" smtClean="0"/>
              <a:t>In math, </a:t>
            </a:r>
            <a:r>
              <a:rPr lang="en-US" sz="2400" i="1" dirty="0" smtClean="0"/>
              <a:t>x = x + 1</a:t>
            </a:r>
            <a:r>
              <a:rPr lang="en-US" sz="2400" dirty="0" smtClean="0"/>
              <a:t> has no sensible solution</a:t>
            </a:r>
          </a:p>
          <a:p>
            <a:pPr lvl="1"/>
            <a:r>
              <a:rPr lang="en-US" sz="2400" dirty="0" smtClean="0"/>
              <a:t>But in Python, x = x + 1 means “add 1 to x”.</a:t>
            </a:r>
          </a:p>
          <a:p>
            <a:pPr lvl="1"/>
            <a:r>
              <a:rPr lang="en-US" sz="2400" dirty="0" smtClean="0"/>
              <a:t>Instead of “equals”, it’s better to read it as “gets” or …</a:t>
            </a:r>
          </a:p>
          <a:p>
            <a:pPr lvl="1"/>
            <a:r>
              <a:rPr lang="en-US" sz="2400" dirty="0" smtClean="0"/>
              <a:t>“Assign x + 1 to x” or “Assign x with x + 1”.</a:t>
            </a:r>
          </a:p>
          <a:p>
            <a:r>
              <a:rPr lang="en-US" sz="2400" dirty="0" smtClean="0"/>
              <a:t>Although it looks trivial, it is where </a:t>
            </a:r>
            <a:r>
              <a:rPr lang="en-US" sz="2400" b="1" dirty="0" smtClean="0"/>
              <a:t>much</a:t>
            </a:r>
            <a:r>
              <a:rPr lang="en-US" sz="2400" dirty="0" smtClean="0"/>
              <a:t> of the processing of the program takes place!  It is the most used statement to manipulate items in memory.</a:t>
            </a:r>
          </a:p>
        </p:txBody>
      </p:sp>
    </p:spTree>
    <p:extLst>
      <p:ext uri="{BB962C8B-B14F-4D97-AF65-F5344CB8AC3E}">
        <p14:creationId xmlns:p14="http://schemas.microsoft.com/office/powerpoint/2010/main" val="286781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Assignment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Order in the statement matters!</a:t>
            </a:r>
          </a:p>
          <a:p>
            <a:pPr lvl="1"/>
            <a:r>
              <a:rPr lang="en-US" dirty="0" smtClean="0"/>
              <a:t>The two steps are </a:t>
            </a:r>
            <a:r>
              <a:rPr lang="en-US" b="1" dirty="0" smtClean="0"/>
              <a:t>always</a:t>
            </a:r>
            <a:r>
              <a:rPr lang="en-US" dirty="0" smtClean="0"/>
              <a:t> done in the same order</a:t>
            </a:r>
          </a:p>
          <a:p>
            <a:pPr lvl="1"/>
            <a:r>
              <a:rPr lang="en-US" dirty="0" smtClean="0"/>
              <a:t>First evaluate the right hand side</a:t>
            </a:r>
          </a:p>
          <a:p>
            <a:pPr lvl="1"/>
            <a:r>
              <a:rPr lang="en-US" dirty="0" smtClean="0"/>
              <a:t>Then change </a:t>
            </a:r>
            <a:r>
              <a:rPr lang="en-US" i="1" dirty="0" smtClean="0"/>
              <a:t>only</a:t>
            </a:r>
            <a:r>
              <a:rPr lang="en-US" dirty="0" smtClean="0"/>
              <a:t> the variable on the left hand side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x + 1 = x # Syntax Error!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If the LHS variable doesn’t already exist in this scope, it is created.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“Initialization”:  give a variable its initial value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Rule of Thumb: a variable has to appear on the left hand side of an assignment </a:t>
            </a:r>
            <a:r>
              <a:rPr lang="en-US" b="1" dirty="0" smtClean="0"/>
              <a:t>before</a:t>
            </a:r>
            <a:r>
              <a:rPr lang="en-US" dirty="0" smtClean="0"/>
              <a:t> it appears on the right hand side (not 100% true but very nearly)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47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assignment: swapping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Suppose we have two variables and want to swap their values.   This means that each variable’s new value is the other variable’s old value.</a:t>
            </a:r>
          </a:p>
          <a:p>
            <a:r>
              <a:rPr lang="en-US" dirty="0" smtClean="0"/>
              <a:t>The code should look something like this: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10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y = 42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# do something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print(x, y)   # should print 42 10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Will this work?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y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x</a:t>
            </a:r>
          </a:p>
          <a:p>
            <a:pPr marL="914400" lvl="2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print(x, y)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No! it prints out   </a:t>
            </a:r>
            <a:r>
              <a:rPr lang="en-US" dirty="0" smtClean="0">
                <a:solidFill>
                  <a:srgbClr val="FF0000"/>
                </a:solidFill>
                <a:cs typeface="Courier New" panose="02070309020205020404" pitchFamily="49" charset="0"/>
              </a:rPr>
              <a:t>42  42   </a:t>
            </a:r>
            <a:r>
              <a:rPr lang="en-US" dirty="0" smtClean="0">
                <a:cs typeface="Courier New" panose="02070309020205020404" pitchFamily="49" charset="0"/>
              </a:rPr>
              <a:t>We lost the old value of x!</a:t>
            </a:r>
          </a:p>
        </p:txBody>
      </p:sp>
    </p:spTree>
    <p:extLst>
      <p:ext uri="{BB962C8B-B14F-4D97-AF65-F5344CB8AC3E}">
        <p14:creationId xmlns:p14="http://schemas.microsoft.com/office/powerpoint/2010/main" val="60214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Solutions to swapping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This one works in any language</a:t>
            </a:r>
          </a:p>
          <a:p>
            <a:pPr lvl="1"/>
            <a:r>
              <a:rPr lang="en-US" dirty="0" smtClean="0"/>
              <a:t>You need a third variable (</a:t>
            </a:r>
            <a:r>
              <a:rPr lang="en-US" dirty="0" smtClean="0">
                <a:solidFill>
                  <a:srgbClr val="00B050"/>
                </a:solidFill>
              </a:rPr>
              <a:t>temp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temp</a:t>
            </a:r>
            <a:r>
              <a:rPr lang="en-US" dirty="0" smtClean="0">
                <a:solidFill>
                  <a:srgbClr val="000000"/>
                </a:solidFill>
              </a:rPr>
              <a:t> = x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x = y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y = </a:t>
            </a:r>
            <a:r>
              <a:rPr lang="en-US" dirty="0" smtClean="0">
                <a:solidFill>
                  <a:srgbClr val="00B050"/>
                </a:solidFill>
              </a:rPr>
              <a:t>temp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This one works only in Python but it’s cute!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0000"/>
                </a:solidFill>
              </a:rPr>
              <a:t>	</a:t>
            </a:r>
            <a:r>
              <a:rPr lang="en-US" dirty="0" smtClean="0">
                <a:solidFill>
                  <a:srgbClr val="000000"/>
                </a:solidFill>
              </a:rPr>
              <a:t>x, y = y, x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It works by making “implicit tuples” on each side and assigning corresponding values to variables on the left hand side.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626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variable properties change?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name and scope of a variable never change.</a:t>
            </a:r>
          </a:p>
          <a:p>
            <a:pPr lvl="1"/>
            <a:r>
              <a:rPr lang="en-US" dirty="0" smtClean="0"/>
              <a:t>If you think it did, it’s actually a different variable</a:t>
            </a:r>
          </a:p>
          <a:p>
            <a:r>
              <a:rPr lang="en-US" dirty="0" smtClean="0"/>
              <a:t>In a “dynamically typed” language like Python, the value and type of a variable </a:t>
            </a:r>
            <a:r>
              <a:rPr lang="en-US" b="1" dirty="0" smtClean="0"/>
              <a:t>can change</a:t>
            </a:r>
          </a:p>
          <a:p>
            <a:pPr lvl="1"/>
            <a:r>
              <a:rPr lang="en-US" dirty="0" smtClean="0"/>
              <a:t>With assignment statements:  (first a float, then a string)</a:t>
            </a:r>
          </a:p>
          <a:p>
            <a:pPr marL="914400" lvl="2" indent="0">
              <a:buNone/>
            </a:pPr>
            <a:r>
              <a:rPr lang="en-US" dirty="0" smtClean="0"/>
              <a:t>score = 0.0</a:t>
            </a:r>
          </a:p>
          <a:p>
            <a:pPr marL="914400" lvl="2" indent="0">
              <a:buNone/>
            </a:pPr>
            <a:r>
              <a:rPr lang="en-US" dirty="0" smtClean="0"/>
              <a:t>score = “incomplete”</a:t>
            </a:r>
          </a:p>
          <a:p>
            <a:r>
              <a:rPr lang="en-US" dirty="0" smtClean="0"/>
              <a:t>In a “statically typed” language like C++, the type </a:t>
            </a:r>
            <a:r>
              <a:rPr lang="en-US" b="1" dirty="0" smtClean="0"/>
              <a:t>cannot</a:t>
            </a:r>
            <a:r>
              <a:rPr lang="en-US" dirty="0" smtClean="0"/>
              <a:t> change.  It is stated at the start of the program and never changes.</a:t>
            </a:r>
          </a:p>
          <a:p>
            <a:r>
              <a:rPr lang="en-US" dirty="0" smtClean="0"/>
              <a:t>In Python, it’s less confusing to readers and writers if each variable has ONE type.  It gets a type when created; you should stick to that type for the life of the variable in the program.  </a:t>
            </a:r>
          </a:p>
          <a:p>
            <a:r>
              <a:rPr lang="en-US" dirty="0" smtClean="0"/>
              <a:t>One common style: include the type in the variable name</a:t>
            </a:r>
          </a:p>
          <a:p>
            <a:pPr lvl="1"/>
            <a:r>
              <a:rPr lang="en-US" dirty="0" smtClean="0"/>
              <a:t>Like “</a:t>
            </a:r>
            <a:r>
              <a:rPr lang="en-US" dirty="0" err="1" smtClean="0"/>
              <a:t>user_lst</a:t>
            </a:r>
            <a:r>
              <a:rPr lang="en-US" dirty="0" smtClean="0"/>
              <a:t>” or “</a:t>
            </a:r>
            <a:r>
              <a:rPr lang="en-US" dirty="0" err="1" smtClean="0"/>
              <a:t>name_str</a:t>
            </a:r>
            <a:r>
              <a:rPr lang="en-US" dirty="0" smtClean="0"/>
              <a:t>” or “</a:t>
            </a:r>
            <a:r>
              <a:rPr lang="en-US" dirty="0" err="1" smtClean="0"/>
              <a:t>hours_int</a:t>
            </a:r>
            <a:r>
              <a:rPr lang="en-US" dirty="0" smtClean="0"/>
              <a:t>”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34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expression</a:t>
            </a:r>
            <a:r>
              <a:rPr lang="en-US" dirty="0" smtClean="0"/>
              <a:t> on the right hand side of the assignment operator can be an arithmetic expression.</a:t>
            </a:r>
          </a:p>
          <a:p>
            <a:r>
              <a:rPr lang="en-US" dirty="0" smtClean="0"/>
              <a:t>Some arithmetic operators in Python are:</a:t>
            </a:r>
          </a:p>
          <a:p>
            <a:pPr lvl="1"/>
            <a:r>
              <a:rPr lang="en-US" dirty="0" smtClean="0"/>
              <a:t>** (exponentiation, “raise to the power of”)</a:t>
            </a:r>
          </a:p>
          <a:p>
            <a:pPr lvl="1"/>
            <a:r>
              <a:rPr lang="en-US" dirty="0"/>
              <a:t>* (multiply), / (divide</a:t>
            </a:r>
            <a:r>
              <a:rPr lang="en-US" dirty="0" smtClean="0"/>
              <a:t>), % </a:t>
            </a:r>
            <a:r>
              <a:rPr lang="en-US" smtClean="0"/>
              <a:t>(modulus)</a:t>
            </a:r>
            <a:endParaRPr lang="en-US" dirty="0" smtClean="0"/>
          </a:p>
          <a:p>
            <a:pPr lvl="1"/>
            <a:r>
              <a:rPr lang="en-US" dirty="0"/>
              <a:t>+, - (add and subtract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These are listed in order from higher </a:t>
            </a:r>
            <a:r>
              <a:rPr lang="en-US" b="1" dirty="0" smtClean="0"/>
              <a:t>precedence</a:t>
            </a:r>
            <a:r>
              <a:rPr lang="en-US" dirty="0" smtClean="0"/>
              <a:t> to lower </a:t>
            </a:r>
            <a:r>
              <a:rPr lang="en-US" b="1" dirty="0" smtClean="0"/>
              <a:t>precedence</a:t>
            </a:r>
            <a:endParaRPr lang="en-US" b="1" dirty="0"/>
          </a:p>
          <a:p>
            <a:r>
              <a:rPr lang="en-US" dirty="0" smtClean="0"/>
              <a:t>Of course you can use parentheses to make the order you want explicit:</a:t>
            </a:r>
          </a:p>
          <a:p>
            <a:pPr marL="914400" lvl="2" indent="0">
              <a:buNone/>
            </a:pPr>
            <a:r>
              <a:rPr lang="en-US" sz="2800" dirty="0"/>
              <a:t>t</a:t>
            </a:r>
            <a:r>
              <a:rPr lang="en-US" sz="2800" dirty="0" smtClean="0"/>
              <a:t>otal = price * (tax + 100) / 100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1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a Python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This is the first line of the “main function” where the program does all its work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For now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More about functions in a few weeks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Python does not </a:t>
            </a:r>
            <a:r>
              <a:rPr lang="en-US" i="1" dirty="0" smtClean="0">
                <a:cs typeface="Courier New" panose="02070309020205020404" pitchFamily="49" charset="0"/>
              </a:rPr>
              <a:t>need</a:t>
            </a:r>
            <a:r>
              <a:rPr lang="en-US" dirty="0" smtClean="0">
                <a:cs typeface="Courier New" panose="02070309020205020404" pitchFamily="49" charset="0"/>
              </a:rPr>
              <a:t> a main function, but use on in all code in this class!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It’s good practice for later.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Indentation and blocks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Code is arranged in indented blocks.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 </a:t>
            </a:r>
            <a:r>
              <a:rPr lang="en-US" b="1" dirty="0" smtClean="0">
                <a:cs typeface="Courier New" panose="02070309020205020404" pitchFamily="49" charset="0"/>
              </a:rPr>
              <a:t>body</a:t>
            </a:r>
            <a:r>
              <a:rPr lang="en-US" dirty="0" smtClean="0">
                <a:cs typeface="Courier New" panose="02070309020205020404" pitchFamily="49" charset="0"/>
              </a:rPr>
              <a:t> of the main function is one block.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It can have several blocks inside it.</a:t>
            </a:r>
          </a:p>
          <a:p>
            <a:endParaRPr lang="en-US" b="1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35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a Python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Courier New" panose="02070309020205020404" pitchFamily="49" charset="0"/>
              </a:rPr>
              <a:t>The last line in the file is </a:t>
            </a:r>
            <a:r>
              <a:rPr lang="en-US" b="1" dirty="0" smtClean="0">
                <a:cs typeface="Courier New" panose="02070309020205020404" pitchFamily="49" charset="0"/>
              </a:rPr>
              <a:t>main()</a:t>
            </a:r>
            <a:endParaRPr lang="en-US" dirty="0" smtClean="0"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This is the </a:t>
            </a:r>
            <a:r>
              <a:rPr lang="en-US" b="1" dirty="0" smtClean="0">
                <a:cs typeface="Courier New" panose="02070309020205020404" pitchFamily="49" charset="0"/>
              </a:rPr>
              <a:t>call</a:t>
            </a:r>
            <a:r>
              <a:rPr lang="en-US" dirty="0" smtClean="0">
                <a:cs typeface="Courier New" panose="02070309020205020404" pitchFamily="49" charset="0"/>
              </a:rPr>
              <a:t> to the main function.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It is </a:t>
            </a:r>
            <a:r>
              <a:rPr lang="en-US" b="1" dirty="0" smtClean="0">
                <a:cs typeface="Courier New" panose="02070309020205020404" pitchFamily="49" charset="0"/>
              </a:rPr>
              <a:t>not</a:t>
            </a:r>
            <a:r>
              <a:rPr lang="en-US" dirty="0" smtClean="0">
                <a:cs typeface="Courier New" panose="02070309020205020404" pitchFamily="49" charset="0"/>
              </a:rPr>
              <a:t> inside the main function!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The line (the call) is not indented at all!</a:t>
            </a:r>
          </a:p>
          <a:p>
            <a:pPr lvl="1"/>
            <a:r>
              <a:rPr lang="en-US" b="1" dirty="0" smtClean="0">
                <a:cs typeface="Courier New" panose="02070309020205020404" pitchFamily="49" charset="0"/>
              </a:rPr>
              <a:t>If you forget this line, the program does nothing when run!</a:t>
            </a:r>
            <a:endParaRPr lang="en-US" b="1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582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 (Comments)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Syntax: Comments in Python start with a # character and extend to the end of the line.</a:t>
            </a:r>
          </a:p>
          <a:p>
            <a:pPr lvl="1"/>
            <a:r>
              <a:rPr lang="en-US" dirty="0" smtClean="0"/>
              <a:t>A variant of a comment starts and ends with 3 single quotes.  This version can include multiple lines, even paragraphs or pages.</a:t>
            </a:r>
          </a:p>
          <a:p>
            <a:r>
              <a:rPr lang="en-US" dirty="0" smtClean="0"/>
              <a:t>Semantics: Does nothing: ignored by the Python interpreter entirely.</a:t>
            </a:r>
          </a:p>
          <a:p>
            <a:r>
              <a:rPr lang="en-US" dirty="0" smtClean="0"/>
              <a:t>Why would we want to ignore any code?</a:t>
            </a:r>
          </a:p>
          <a:p>
            <a:r>
              <a:rPr lang="en-US" dirty="0" smtClean="0"/>
              <a:t>Comments are for </a:t>
            </a:r>
            <a:r>
              <a:rPr lang="en-US" i="1" dirty="0" smtClean="0"/>
              <a:t>humans,</a:t>
            </a:r>
            <a:r>
              <a:rPr lang="en-US" dirty="0" smtClean="0"/>
              <a:t> not the computer.</a:t>
            </a:r>
          </a:p>
          <a:p>
            <a:pPr lvl="1"/>
            <a:r>
              <a:rPr lang="en-US" dirty="0" smtClean="0"/>
              <a:t>Your teammates</a:t>
            </a:r>
          </a:p>
          <a:p>
            <a:pPr lvl="1"/>
            <a:r>
              <a:rPr lang="en-US" dirty="0" smtClean="0"/>
              <a:t>Your boss (or instructor or grader …)</a:t>
            </a:r>
          </a:p>
          <a:p>
            <a:pPr lvl="2"/>
            <a:r>
              <a:rPr lang="en-US" dirty="0" smtClean="0"/>
              <a:t>You can communicate with your grader while they are grading!</a:t>
            </a:r>
          </a:p>
          <a:p>
            <a:pPr lvl="1"/>
            <a:r>
              <a:rPr lang="en-US" dirty="0" smtClean="0"/>
              <a:t>Yourself next week! Or next month!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12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use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Comments don’t usually need to say </a:t>
            </a:r>
            <a:r>
              <a:rPr lang="en-US" i="1" dirty="0" smtClean="0"/>
              <a:t>how</a:t>
            </a:r>
            <a:r>
              <a:rPr lang="en-US" dirty="0" smtClean="0"/>
              <a:t> you are doing something or </a:t>
            </a:r>
            <a:r>
              <a:rPr lang="en-US" i="1" dirty="0" smtClean="0"/>
              <a:t>what</a:t>
            </a:r>
            <a:r>
              <a:rPr lang="en-US" dirty="0" smtClean="0"/>
              <a:t> you are doing.</a:t>
            </a:r>
          </a:p>
          <a:p>
            <a:pPr lvl="1"/>
            <a:r>
              <a:rPr lang="en-US" dirty="0" smtClean="0"/>
              <a:t>That is what the code is for.  Don’t repeat the code in the comments</a:t>
            </a:r>
          </a:p>
          <a:p>
            <a:r>
              <a:rPr lang="en-US" dirty="0" smtClean="0"/>
              <a:t>Instead, they should say </a:t>
            </a:r>
            <a:r>
              <a:rPr lang="en-US" i="1" dirty="0" smtClean="0"/>
              <a:t>why something is done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BAD: counter = 0 # set counter to zero</a:t>
            </a:r>
          </a:p>
          <a:p>
            <a:pPr lvl="1"/>
            <a:r>
              <a:rPr lang="en-US" dirty="0" smtClean="0"/>
              <a:t>GOOD:  counter = 0 # initialize number of lines</a:t>
            </a:r>
          </a:p>
          <a:p>
            <a:r>
              <a:rPr lang="en-US" dirty="0" smtClean="0"/>
              <a:t>If the comment is long, put it on a line of its own </a:t>
            </a:r>
            <a:r>
              <a:rPr lang="en-US" b="1" dirty="0" smtClean="0"/>
              <a:t>before</a:t>
            </a:r>
            <a:r>
              <a:rPr lang="en-US" dirty="0" smtClean="0"/>
              <a:t> the code statement.</a:t>
            </a:r>
          </a:p>
          <a:p>
            <a:pPr lvl="1"/>
            <a:r>
              <a:rPr lang="en-US" dirty="0" smtClean="0"/>
              <a:t>That way you don’t have to scroll horizontally to read it all.</a:t>
            </a:r>
          </a:p>
          <a:p>
            <a:pPr lvl="2"/>
            <a:r>
              <a:rPr lang="en-US" dirty="0" smtClean="0"/>
              <a:t>In general, try to keep code lines less than 80 characters.</a:t>
            </a:r>
          </a:p>
          <a:p>
            <a:pPr lvl="2"/>
            <a:r>
              <a:rPr lang="en-US" dirty="0" smtClean="0"/>
              <a:t>Less than that on team labs, where you are using a big font.</a:t>
            </a:r>
          </a:p>
        </p:txBody>
      </p:sp>
    </p:spTree>
    <p:extLst>
      <p:ext uri="{BB962C8B-B14F-4D97-AF65-F5344CB8AC3E}">
        <p14:creationId xmlns:p14="http://schemas.microsoft.com/office/powerpoint/2010/main" val="271335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use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every line of code needs its own comment</a:t>
            </a:r>
          </a:p>
          <a:p>
            <a:r>
              <a:rPr lang="en-US" dirty="0" smtClean="0"/>
              <a:t>A block of code can be summarized by one comment</a:t>
            </a:r>
          </a:p>
          <a:p>
            <a:r>
              <a:rPr lang="en-US" dirty="0" smtClean="0"/>
              <a:t>Every control structure (loops, if statements) deserves a comment</a:t>
            </a:r>
          </a:p>
          <a:p>
            <a:r>
              <a:rPr lang="en-US" dirty="0" smtClean="0"/>
              <a:t>Any “tricky” code deserves a comment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41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Prolog as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 smtClean="0"/>
              <a:t>Name, email, section number</a:t>
            </a:r>
          </a:p>
          <a:p>
            <a:pPr lvl="1"/>
            <a:r>
              <a:rPr lang="en-US" dirty="0" smtClean="0"/>
              <a:t>Purpose of the program</a:t>
            </a:r>
          </a:p>
          <a:p>
            <a:pPr lvl="1"/>
            <a:r>
              <a:rPr lang="en-US" dirty="0" smtClean="0"/>
              <a:t>Preconditions:  inputs to the program</a:t>
            </a:r>
          </a:p>
          <a:p>
            <a:pPr lvl="2"/>
            <a:r>
              <a:rPr lang="en-US" dirty="0" smtClean="0"/>
              <a:t>And what the program assumes is true about the inputs</a:t>
            </a:r>
          </a:p>
          <a:p>
            <a:pPr lvl="1"/>
            <a:r>
              <a:rPr lang="en-US" dirty="0" smtClean="0"/>
              <a:t>Postconditions: outputs of the program</a:t>
            </a:r>
          </a:p>
          <a:p>
            <a:pPr lvl="2"/>
            <a:r>
              <a:rPr lang="en-US" dirty="0" smtClean="0"/>
              <a:t>And what you can guarantee about the outputs</a:t>
            </a:r>
          </a:p>
          <a:p>
            <a:pPr lvl="1"/>
            <a:r>
              <a:rPr lang="en-US" dirty="0" smtClean="0"/>
              <a:t>Reference(s) or Citations when you received or gave assistance</a:t>
            </a:r>
          </a:p>
          <a:p>
            <a:pPr lvl="2"/>
            <a:r>
              <a:rPr lang="en-US" dirty="0" smtClean="0"/>
              <a:t>TA Name and email</a:t>
            </a:r>
          </a:p>
          <a:p>
            <a:pPr lvl="2"/>
            <a:r>
              <a:rPr lang="en-US" dirty="0" smtClean="0"/>
              <a:t>Tutor Name and email</a:t>
            </a:r>
          </a:p>
          <a:p>
            <a:pPr lvl="2"/>
            <a:r>
              <a:rPr lang="en-US" dirty="0" smtClean="0"/>
              <a:t>Partner’s name and email and section</a:t>
            </a:r>
          </a:p>
          <a:p>
            <a:pPr lvl="2"/>
            <a:r>
              <a:rPr lang="en-US" dirty="0" smtClean="0"/>
              <a:t>URL and date you read the page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221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Here’s a simple program – it has several errors.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int(input(“enter a number “))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x + 1 # x should be increased 				# by 10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lvl="1"/>
            <a:r>
              <a:rPr lang="en-US" dirty="0" smtClean="0"/>
              <a:t>Syntax errors</a:t>
            </a:r>
          </a:p>
          <a:p>
            <a:pPr lvl="1"/>
            <a:r>
              <a:rPr lang="en-US" dirty="0" smtClean="0"/>
              <a:t>Semantic (logic) errors</a:t>
            </a:r>
          </a:p>
          <a:p>
            <a:pPr lvl="1"/>
            <a:r>
              <a:rPr lang="en-US" dirty="0" smtClean="0"/>
              <a:t>Run-time errors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9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2130</Words>
  <Application>Microsoft Office PowerPoint</Application>
  <PresentationFormat>On-screen Show (4:3)</PresentationFormat>
  <Paragraphs>217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Courier New</vt:lpstr>
      <vt:lpstr>Office Theme</vt:lpstr>
      <vt:lpstr>CS 115 A First Look at Python</vt:lpstr>
      <vt:lpstr>Getting Python and WingIDE</vt:lpstr>
      <vt:lpstr>Structure of a Python program</vt:lpstr>
      <vt:lpstr>Structure of a Python program</vt:lpstr>
      <vt:lpstr>Documentation (Comments)</vt:lpstr>
      <vt:lpstr>Where to use comments</vt:lpstr>
      <vt:lpstr>Where to use comments</vt:lpstr>
      <vt:lpstr>Prolog as Comments</vt:lpstr>
      <vt:lpstr>Kinds of Errors</vt:lpstr>
      <vt:lpstr>Syntax errors</vt:lpstr>
      <vt:lpstr>Syntax errors</vt:lpstr>
      <vt:lpstr>Semantic errors</vt:lpstr>
      <vt:lpstr>Semantic errors</vt:lpstr>
      <vt:lpstr>Run-time errors</vt:lpstr>
      <vt:lpstr>Run-time errors</vt:lpstr>
      <vt:lpstr>Fixing bugs</vt:lpstr>
      <vt:lpstr>Variables</vt:lpstr>
      <vt:lpstr>Properties of a variable</vt:lpstr>
      <vt:lpstr>Rules for Identifiers</vt:lpstr>
      <vt:lpstr>Rules for Identifiers</vt:lpstr>
      <vt:lpstr>The Assignment operator</vt:lpstr>
      <vt:lpstr>The Assignment operator</vt:lpstr>
      <vt:lpstr>Example of assignment: swapping</vt:lpstr>
      <vt:lpstr>Two Solutions to swapping</vt:lpstr>
      <vt:lpstr>Can variable properties change?</vt:lpstr>
      <vt:lpstr>Basic Arithmetic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Debby</dc:creator>
  <cp:lastModifiedBy>Debby</cp:lastModifiedBy>
  <cp:revision>58</cp:revision>
  <dcterms:created xsi:type="dcterms:W3CDTF">2016-01-15T01:56:34Z</dcterms:created>
  <dcterms:modified xsi:type="dcterms:W3CDTF">2019-09-04T19:44:13Z</dcterms:modified>
</cp:coreProperties>
</file>